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2CBEA"/>
    <a:srgbClr val="00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1491E-D02A-4C83-8B9E-6827433C7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A1C48F-8573-4A84-8090-3B9949D5F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8DB231-A028-4A07-8F76-93606D778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301E7A-3F83-41FA-8416-46746B823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4BC109-107C-420C-B505-1AC067826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54476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6ACD39-CAC3-4FE6-994F-D88F39FE9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21DC561-914B-4114-A5E1-B1C665612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C50BD6-7BB7-46FB-A94C-0096766F0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0FB9CA-1524-4278-B96C-F314CEDE6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5E0958-CA6D-46F5-B0A1-E2B80A28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0135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C7DDFAF-A92A-435D-B97B-666E3EA9E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C5BB61-D2FA-4555-AC8C-219F255EC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E92288-C356-401F-8E24-6C9608686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A95BEE-6C74-4AB7-A070-1F5DAA734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F8D037-6220-4D72-AFA5-79A23197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907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313CCD-9806-446B-BFD6-537BA6C64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BD162E-3CAA-4B47-8920-EB22D90C3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5B52D2-302A-4D55-BF92-996ECE38F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B0189D-E3D9-4963-87C0-7D40592FE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51D711-198E-4887-901B-993EEB0E5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836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A7C560-4BAB-4DF1-9F5B-5FB065C1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DCC547-2EAA-4861-81BC-F965EA5F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34DEFD-267C-4400-95DF-0E1B5D34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B46BD2-7012-4AB3-966B-2BBC048F1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4FB2CD-F347-49FF-AC77-DF9E0318B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17873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6F318E-30BA-482B-AEA7-E60D5C74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A81C06-DDD9-4591-998E-B370FC833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9A1BB0-9A46-483F-A3B3-89509158D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0E2DBE-1E67-44C7-AF00-3AD0A1A3E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78656DA-B394-46D3-A86D-AD1EABD0D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32330C-C504-4E2A-9391-A61D2D90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7089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CDE615-86D4-4F9F-9E9D-E85697853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542793-0590-4918-A4A2-5B0A9A969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491DEF3-D04E-49BE-8BAA-49AAF1BFC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EE2823-4DDF-4B62-A5B4-CDD4CB2015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F8731D1-EF68-48A9-AEC8-A61F3165B6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68F8683-82FB-49F5-A000-8495CC7AC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C029030-7B8D-4DDD-8920-74D467B7A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48BA8AE-9438-45AA-A7E1-185BFF725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014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561EE3-9B3E-4B47-B0BA-3BA2DD087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4F3A27D-87C1-4DBB-AEAB-DC8505765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6506300-9961-47DB-B640-A4154CCB1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27770E-B876-4ECC-A5E0-85C7BE085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6189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480A9B1-A407-4BB3-9D63-6C83E859E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B23596-469B-421D-9200-23434BAE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13A385-D917-44FE-AB13-6B3CA75A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9034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17119C-5B2F-4EF6-B6AC-44FD18B91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645DB4-91AC-4CC6-BA77-05AAE66F5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93E637-68B9-43D3-A8C3-F806A76E1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FEFBB7-37C9-4F63-8B48-B999674BA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A0FE9F-419E-4208-B113-FEA6A510B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4A0833-9273-4652-984C-496F03ADA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01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D86C6F-A292-4C37-9E87-CE834EFA5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D1DDEAD-00F2-4767-8128-3F7434A60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63305C-A67E-4271-8CEB-33729FA50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59D9D3-95E9-48A6-A629-4C3F1E10C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831E1A-EBC1-45A3-A495-E03FACC17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DE2ADA-EDA3-478B-B724-99A81E85A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0834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5DE2E3-62B8-4AA7-A026-105E6400B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B4630D-1F09-4BB0-8D7F-CF5BC4D9D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D2DC09-EBAA-43D2-901C-068C1A3CD7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7862C-0942-40C7-9510-99AD56C9A12D}" type="datetimeFigureOut">
              <a:rPr lang="fr-CH" smtClean="0"/>
              <a:t>08.11.2023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9129C6-A095-4CA7-8547-8B404274F3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980563-20CB-4650-8801-6FF087F17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746BA-5390-4E6D-A656-A4BC79D544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710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070B5F5-EC67-45D0-B800-6C5B22D9D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5066"/>
            <a:ext cx="9144000" cy="410125"/>
          </a:xfrm>
        </p:spPr>
        <p:txBody>
          <a:bodyPr>
            <a:normAutofit fontScale="92500"/>
          </a:bodyPr>
          <a:lstStyle/>
          <a:p>
            <a:r>
              <a:rPr lang="fr-CH" dirty="0"/>
              <a:t>Organigramme de la commune municipale de Péry-La Heutte au 14.08.2023</a:t>
            </a:r>
          </a:p>
        </p:txBody>
      </p:sp>
      <p:sp>
        <p:nvSpPr>
          <p:cNvPr id="4" name="Organigramme : Alternative 3">
            <a:extLst>
              <a:ext uri="{FF2B5EF4-FFF2-40B4-BE49-F238E27FC236}">
                <a16:creationId xmlns:a16="http://schemas.microsoft.com/office/drawing/2014/main" id="{81DE98F3-A596-4E0C-9824-FE5C914592BC}"/>
              </a:ext>
            </a:extLst>
          </p:cNvPr>
          <p:cNvSpPr/>
          <p:nvPr/>
        </p:nvSpPr>
        <p:spPr>
          <a:xfrm>
            <a:off x="5096381" y="558904"/>
            <a:ext cx="2055223" cy="921554"/>
          </a:xfrm>
          <a:prstGeom prst="flowChartAlternateProcess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000" b="1" dirty="0">
                <a:solidFill>
                  <a:schemeClr val="bg1"/>
                </a:solidFill>
              </a:rPr>
              <a:t>Claude Nussbaumer, Maire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Admin.  Générale ; Urbanisme ; planification et coordination des tâches ; sépulture</a:t>
            </a:r>
          </a:p>
          <a:p>
            <a:pPr algn="ctr"/>
            <a:endParaRPr lang="fr-CH" sz="900" dirty="0">
              <a:solidFill>
                <a:schemeClr val="tx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2</a:t>
            </a:r>
            <a:r>
              <a:rPr lang="fr-CH" sz="900" baseline="30000" dirty="0">
                <a:solidFill>
                  <a:schemeClr val="tx1"/>
                </a:solidFill>
              </a:rPr>
              <a:t>ème</a:t>
            </a:r>
            <a:r>
              <a:rPr lang="fr-CH" sz="900" dirty="0">
                <a:solidFill>
                  <a:schemeClr val="tx1"/>
                </a:solidFill>
              </a:rPr>
              <a:t> mandat 1.1.2023 – 31.12.2026</a:t>
            </a:r>
          </a:p>
        </p:txBody>
      </p:sp>
      <p:sp>
        <p:nvSpPr>
          <p:cNvPr id="5" name="Organigramme : Alternative 4">
            <a:extLst>
              <a:ext uri="{FF2B5EF4-FFF2-40B4-BE49-F238E27FC236}">
                <a16:creationId xmlns:a16="http://schemas.microsoft.com/office/drawing/2014/main" id="{0A5FC80C-D6DC-4FB0-9E51-3DB1569AF67B}"/>
              </a:ext>
            </a:extLst>
          </p:cNvPr>
          <p:cNvSpPr/>
          <p:nvPr/>
        </p:nvSpPr>
        <p:spPr>
          <a:xfrm>
            <a:off x="373217" y="1826001"/>
            <a:ext cx="1763486" cy="954522"/>
          </a:xfrm>
          <a:prstGeom prst="flowChartAlternateProcess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000" b="1" dirty="0">
                <a:solidFill>
                  <a:schemeClr val="bg1"/>
                </a:solidFill>
              </a:rPr>
              <a:t>Fabio </a:t>
            </a:r>
            <a:r>
              <a:rPr lang="fr-CH" sz="1000" b="1" dirty="0" err="1">
                <a:solidFill>
                  <a:schemeClr val="bg1"/>
                </a:solidFill>
              </a:rPr>
              <a:t>Scovino</a:t>
            </a:r>
            <a:r>
              <a:rPr lang="fr-CH" sz="1000" b="1" dirty="0">
                <a:solidFill>
                  <a:schemeClr val="bg1"/>
                </a:solidFill>
              </a:rPr>
              <a:t>, Conseiller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Bâtiments municipaux ; police locale ; PC ; affaires militaires ; Sapeurs-pompiers</a:t>
            </a:r>
          </a:p>
          <a:p>
            <a:pPr algn="ctr"/>
            <a:endParaRPr lang="fr-CH" sz="500" dirty="0">
              <a:solidFill>
                <a:schemeClr val="tx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2</a:t>
            </a:r>
            <a:r>
              <a:rPr lang="fr-CH" sz="900" baseline="30000" dirty="0">
                <a:solidFill>
                  <a:schemeClr val="tx1"/>
                </a:solidFill>
              </a:rPr>
              <a:t>ème</a:t>
            </a:r>
            <a:r>
              <a:rPr lang="fr-CH" sz="900" dirty="0">
                <a:solidFill>
                  <a:schemeClr val="tx1"/>
                </a:solidFill>
              </a:rPr>
              <a:t> mandat 1.1.2021 – 31.12.2024</a:t>
            </a:r>
          </a:p>
        </p:txBody>
      </p:sp>
      <p:sp>
        <p:nvSpPr>
          <p:cNvPr id="8" name="Organigramme : Alternative 7">
            <a:extLst>
              <a:ext uri="{FF2B5EF4-FFF2-40B4-BE49-F238E27FC236}">
                <a16:creationId xmlns:a16="http://schemas.microsoft.com/office/drawing/2014/main" id="{A2E91BF6-371D-4500-8292-36CC159110DD}"/>
              </a:ext>
            </a:extLst>
          </p:cNvPr>
          <p:cNvSpPr/>
          <p:nvPr/>
        </p:nvSpPr>
        <p:spPr>
          <a:xfrm>
            <a:off x="2317719" y="1833452"/>
            <a:ext cx="1763486" cy="947072"/>
          </a:xfrm>
          <a:prstGeom prst="flowChartAlternateProcess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62000">
                <a:srgbClr val="F3BA00"/>
              </a:gs>
              <a:gs pos="3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000" b="1" dirty="0">
                <a:solidFill>
                  <a:schemeClr val="bg1"/>
                </a:solidFill>
              </a:rPr>
              <a:t>Frank Reichert, Conseiller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Service des eaux ; travaux publics ; éclairage public</a:t>
            </a:r>
          </a:p>
          <a:p>
            <a:pPr algn="ctr"/>
            <a:r>
              <a:rPr lang="fr-CH" sz="900" b="1" dirty="0">
                <a:solidFill>
                  <a:schemeClr val="tx1"/>
                </a:solidFill>
              </a:rPr>
              <a:t>Vice-maire 2023</a:t>
            </a:r>
          </a:p>
          <a:p>
            <a:pPr algn="ctr"/>
            <a:endParaRPr lang="fr-CH" sz="500" dirty="0">
              <a:solidFill>
                <a:schemeClr val="tx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2</a:t>
            </a:r>
            <a:r>
              <a:rPr lang="fr-CH" sz="900" baseline="30000" dirty="0">
                <a:solidFill>
                  <a:schemeClr val="tx1"/>
                </a:solidFill>
              </a:rPr>
              <a:t>ème</a:t>
            </a:r>
            <a:r>
              <a:rPr lang="fr-CH" sz="900" dirty="0">
                <a:solidFill>
                  <a:schemeClr val="tx1"/>
                </a:solidFill>
              </a:rPr>
              <a:t> mandat 1.1.2021 – 31.12.2024</a:t>
            </a:r>
          </a:p>
        </p:txBody>
      </p:sp>
      <p:sp>
        <p:nvSpPr>
          <p:cNvPr id="10" name="Organigramme : Alternative 9">
            <a:extLst>
              <a:ext uri="{FF2B5EF4-FFF2-40B4-BE49-F238E27FC236}">
                <a16:creationId xmlns:a16="http://schemas.microsoft.com/office/drawing/2014/main" id="{4476917A-1EC0-43D7-A5F2-A578796753AC}"/>
              </a:ext>
            </a:extLst>
          </p:cNvPr>
          <p:cNvSpPr/>
          <p:nvPr/>
        </p:nvSpPr>
        <p:spPr>
          <a:xfrm>
            <a:off x="6233480" y="1839659"/>
            <a:ext cx="1763486" cy="950177"/>
          </a:xfrm>
          <a:prstGeom prst="flowChartAlternateProcess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000" b="1" dirty="0">
                <a:solidFill>
                  <a:schemeClr val="bg1"/>
                </a:solidFill>
              </a:rPr>
              <a:t>Raffaele Tarantini</a:t>
            </a:r>
            <a:r>
              <a:rPr lang="fr-CH" sz="900" b="1" dirty="0">
                <a:solidFill>
                  <a:schemeClr val="bg1"/>
                </a:solidFill>
              </a:rPr>
              <a:t>, Conseiller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Ecoles (primaire et secondaire)  EJC</a:t>
            </a:r>
          </a:p>
          <a:p>
            <a:pPr algn="ctr"/>
            <a:endParaRPr lang="fr-CH" sz="900" b="1" dirty="0">
              <a:solidFill>
                <a:schemeClr val="tx1"/>
              </a:solidFill>
            </a:endParaRPr>
          </a:p>
          <a:p>
            <a:pPr algn="ctr"/>
            <a:endParaRPr lang="fr-CH" sz="500" dirty="0">
              <a:solidFill>
                <a:schemeClr val="tx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1er mandat 1.1.2023 – 31.12.2026</a:t>
            </a:r>
          </a:p>
        </p:txBody>
      </p:sp>
      <p:sp>
        <p:nvSpPr>
          <p:cNvPr id="11" name="Organigramme : Alternative 10">
            <a:extLst>
              <a:ext uri="{FF2B5EF4-FFF2-40B4-BE49-F238E27FC236}">
                <a16:creationId xmlns:a16="http://schemas.microsoft.com/office/drawing/2014/main" id="{DA5A6967-2754-4AFF-BE3F-E437BB66297A}"/>
              </a:ext>
            </a:extLst>
          </p:cNvPr>
          <p:cNvSpPr/>
          <p:nvPr/>
        </p:nvSpPr>
        <p:spPr>
          <a:xfrm>
            <a:off x="10043498" y="1842763"/>
            <a:ext cx="1763486" cy="947073"/>
          </a:xfrm>
          <a:prstGeom prst="flowChartAlternateProcess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000" b="1" dirty="0">
                <a:solidFill>
                  <a:schemeClr val="bg1"/>
                </a:solidFill>
              </a:rPr>
              <a:t>Thérèse Huissoud</a:t>
            </a:r>
            <a:r>
              <a:rPr lang="fr-CH" sz="900" b="1" dirty="0">
                <a:solidFill>
                  <a:schemeClr val="bg1"/>
                </a:solidFill>
              </a:rPr>
              <a:t>, </a:t>
            </a:r>
            <a:r>
              <a:rPr lang="fr-CH" sz="800" b="1" dirty="0">
                <a:solidFill>
                  <a:schemeClr val="bg1"/>
                </a:solidFill>
              </a:rPr>
              <a:t>Conseillère</a:t>
            </a:r>
            <a:endParaRPr lang="fr-CH" sz="900" b="1" dirty="0">
              <a:solidFill>
                <a:schemeClr val="bg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Déchets ; règlements ; sports ; sociétés ; agriculture</a:t>
            </a:r>
          </a:p>
          <a:p>
            <a:pPr algn="ctr"/>
            <a:endParaRPr lang="fr-CH" sz="900" b="1" dirty="0">
              <a:solidFill>
                <a:schemeClr val="tx1"/>
              </a:solidFill>
            </a:endParaRPr>
          </a:p>
          <a:p>
            <a:pPr algn="ctr"/>
            <a:endParaRPr lang="fr-CH" sz="500" dirty="0">
              <a:solidFill>
                <a:schemeClr val="tx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1er mandat 1.1.2023 – 31.12.2026</a:t>
            </a:r>
          </a:p>
        </p:txBody>
      </p:sp>
      <p:sp>
        <p:nvSpPr>
          <p:cNvPr id="12" name="Organigramme : Alternative 11">
            <a:extLst>
              <a:ext uri="{FF2B5EF4-FFF2-40B4-BE49-F238E27FC236}">
                <a16:creationId xmlns:a16="http://schemas.microsoft.com/office/drawing/2014/main" id="{116FE88D-1C83-4B42-9ED0-EC5B0CF21349}"/>
              </a:ext>
            </a:extLst>
          </p:cNvPr>
          <p:cNvSpPr/>
          <p:nvPr/>
        </p:nvSpPr>
        <p:spPr>
          <a:xfrm>
            <a:off x="4081207" y="2978517"/>
            <a:ext cx="1763486" cy="525314"/>
          </a:xfrm>
          <a:prstGeom prst="flowChartAlternateProcess">
            <a:avLst/>
          </a:prstGeom>
          <a:gradFill flip="none" rotWithShape="1">
            <a:gsLst>
              <a:gs pos="47000">
                <a:schemeClr val="accent4"/>
              </a:gs>
              <a:gs pos="100000">
                <a:schemeClr val="accent2"/>
              </a:gs>
              <a:gs pos="63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Responsable technique</a:t>
            </a:r>
          </a:p>
          <a:p>
            <a:pPr algn="ctr"/>
            <a:r>
              <a:rPr lang="fr-CH" sz="900" b="1" dirty="0">
                <a:solidFill>
                  <a:schemeClr val="tx1"/>
                </a:solidFill>
              </a:rPr>
              <a:t>Yanik Chavaillaz 100%</a:t>
            </a:r>
          </a:p>
        </p:txBody>
      </p:sp>
      <p:sp>
        <p:nvSpPr>
          <p:cNvPr id="13" name="Organigramme : Alternative 12">
            <a:extLst>
              <a:ext uri="{FF2B5EF4-FFF2-40B4-BE49-F238E27FC236}">
                <a16:creationId xmlns:a16="http://schemas.microsoft.com/office/drawing/2014/main" id="{C633999A-B3A0-4BA6-9B87-C924FA5995D4}"/>
              </a:ext>
            </a:extLst>
          </p:cNvPr>
          <p:cNvSpPr/>
          <p:nvPr/>
        </p:nvSpPr>
        <p:spPr>
          <a:xfrm>
            <a:off x="6123993" y="2925388"/>
            <a:ext cx="1888525" cy="631264"/>
          </a:xfrm>
          <a:prstGeom prst="flowChartAlternateProcess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Secrétaire communal</a:t>
            </a:r>
          </a:p>
          <a:p>
            <a:pPr algn="ctr"/>
            <a:r>
              <a:rPr lang="fr-CH" sz="900" b="1" dirty="0">
                <a:solidFill>
                  <a:schemeClr val="tx1"/>
                </a:solidFill>
              </a:rPr>
              <a:t>Thierry Eggler 100%</a:t>
            </a:r>
          </a:p>
        </p:txBody>
      </p:sp>
      <p:sp>
        <p:nvSpPr>
          <p:cNvPr id="14" name="Organigramme : Alternative 13">
            <a:extLst>
              <a:ext uri="{FF2B5EF4-FFF2-40B4-BE49-F238E27FC236}">
                <a16:creationId xmlns:a16="http://schemas.microsoft.com/office/drawing/2014/main" id="{3BAD229F-C065-4D7F-9F93-7FF7C16B8836}"/>
              </a:ext>
            </a:extLst>
          </p:cNvPr>
          <p:cNvSpPr/>
          <p:nvPr/>
        </p:nvSpPr>
        <p:spPr>
          <a:xfrm>
            <a:off x="7214124" y="3805880"/>
            <a:ext cx="1829750" cy="548387"/>
          </a:xfrm>
          <a:prstGeom prst="flowChartAlternateProcess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Administratrice des finances</a:t>
            </a:r>
          </a:p>
          <a:p>
            <a:pPr algn="ctr"/>
            <a:r>
              <a:rPr lang="fr-CH" sz="900" b="1" dirty="0">
                <a:solidFill>
                  <a:schemeClr val="tx1"/>
                </a:solidFill>
              </a:rPr>
              <a:t>RH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Martine Krähenbühl 70%</a:t>
            </a:r>
          </a:p>
        </p:txBody>
      </p:sp>
      <p:sp>
        <p:nvSpPr>
          <p:cNvPr id="15" name="Organigramme : Alternative 14">
            <a:extLst>
              <a:ext uri="{FF2B5EF4-FFF2-40B4-BE49-F238E27FC236}">
                <a16:creationId xmlns:a16="http://schemas.microsoft.com/office/drawing/2014/main" id="{A3523B70-5C4C-4E15-9A26-E52D6FDADC82}"/>
              </a:ext>
            </a:extLst>
          </p:cNvPr>
          <p:cNvSpPr/>
          <p:nvPr/>
        </p:nvSpPr>
        <p:spPr>
          <a:xfrm>
            <a:off x="5127789" y="3802797"/>
            <a:ext cx="1849953" cy="552967"/>
          </a:xfrm>
          <a:prstGeom prst="flowChartAlternateProcess">
            <a:avLst/>
          </a:prstGeom>
          <a:gradFill flip="none" rotWithShape="1">
            <a:gsLst>
              <a:gs pos="0">
                <a:srgbClr val="33CCFF">
                  <a:shade val="30000"/>
                  <a:satMod val="115000"/>
                </a:srgbClr>
              </a:gs>
              <a:gs pos="50000">
                <a:srgbClr val="33CCFF">
                  <a:shade val="67500"/>
                  <a:satMod val="115000"/>
                </a:srgbClr>
              </a:gs>
              <a:gs pos="100000">
                <a:srgbClr val="33CC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Secrétaire communal en formation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Thierry Sunier 100%</a:t>
            </a:r>
          </a:p>
        </p:txBody>
      </p:sp>
      <p:sp>
        <p:nvSpPr>
          <p:cNvPr id="16" name="Organigramme : Alternative 15">
            <a:extLst>
              <a:ext uri="{FF2B5EF4-FFF2-40B4-BE49-F238E27FC236}">
                <a16:creationId xmlns:a16="http://schemas.microsoft.com/office/drawing/2014/main" id="{1AFD5397-FC32-49AA-B3CF-49BD500A8A21}"/>
              </a:ext>
            </a:extLst>
          </p:cNvPr>
          <p:cNvSpPr/>
          <p:nvPr/>
        </p:nvSpPr>
        <p:spPr>
          <a:xfrm>
            <a:off x="5226693" y="4480407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Secrétaire administration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Mélanie Robert-Nicoud 60%</a:t>
            </a:r>
          </a:p>
        </p:txBody>
      </p:sp>
      <p:sp>
        <p:nvSpPr>
          <p:cNvPr id="17" name="Organigramme : Alternative 16">
            <a:extLst>
              <a:ext uri="{FF2B5EF4-FFF2-40B4-BE49-F238E27FC236}">
                <a16:creationId xmlns:a16="http://schemas.microsoft.com/office/drawing/2014/main" id="{1C393AA8-3515-4B39-8589-0FEDE9259192}"/>
              </a:ext>
            </a:extLst>
          </p:cNvPr>
          <p:cNvSpPr/>
          <p:nvPr/>
        </p:nvSpPr>
        <p:spPr>
          <a:xfrm>
            <a:off x="5230440" y="5143601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Secrétaire administration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Véronique Bessire 100%</a:t>
            </a:r>
          </a:p>
        </p:txBody>
      </p:sp>
      <p:sp>
        <p:nvSpPr>
          <p:cNvPr id="18" name="Organigramme : Alternative 17">
            <a:extLst>
              <a:ext uri="{FF2B5EF4-FFF2-40B4-BE49-F238E27FC236}">
                <a16:creationId xmlns:a16="http://schemas.microsoft.com/office/drawing/2014/main" id="{449D2F45-34F4-44BB-8482-1F4BD8BC14A9}"/>
              </a:ext>
            </a:extLst>
          </p:cNvPr>
          <p:cNvSpPr/>
          <p:nvPr/>
        </p:nvSpPr>
        <p:spPr>
          <a:xfrm>
            <a:off x="7217868" y="4475362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Secrétaire administration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Julie Lienhard 70%</a:t>
            </a:r>
          </a:p>
        </p:txBody>
      </p:sp>
      <p:sp>
        <p:nvSpPr>
          <p:cNvPr id="19" name="Organigramme : Alternative 18">
            <a:extLst>
              <a:ext uri="{FF2B5EF4-FFF2-40B4-BE49-F238E27FC236}">
                <a16:creationId xmlns:a16="http://schemas.microsoft.com/office/drawing/2014/main" id="{F1A355BF-5542-4CD5-9FE4-00DB22BF084A}"/>
              </a:ext>
            </a:extLst>
          </p:cNvPr>
          <p:cNvSpPr/>
          <p:nvPr/>
        </p:nvSpPr>
        <p:spPr>
          <a:xfrm>
            <a:off x="7217868" y="5145994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Préposée AVS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Corinne Fähndrich 60%</a:t>
            </a:r>
          </a:p>
        </p:txBody>
      </p:sp>
      <p:sp>
        <p:nvSpPr>
          <p:cNvPr id="20" name="Organigramme : Alternative 19">
            <a:extLst>
              <a:ext uri="{FF2B5EF4-FFF2-40B4-BE49-F238E27FC236}">
                <a16:creationId xmlns:a16="http://schemas.microsoft.com/office/drawing/2014/main" id="{46B0D692-B8E4-41C6-A02E-9C75EDD33EDC}"/>
              </a:ext>
            </a:extLst>
          </p:cNvPr>
          <p:cNvSpPr/>
          <p:nvPr/>
        </p:nvSpPr>
        <p:spPr>
          <a:xfrm>
            <a:off x="5248462" y="5811581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Apprentie empl. de commerce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Cindy Rohrer</a:t>
            </a:r>
          </a:p>
        </p:txBody>
      </p:sp>
      <p:sp>
        <p:nvSpPr>
          <p:cNvPr id="21" name="Organigramme : Alternative 20">
            <a:extLst>
              <a:ext uri="{FF2B5EF4-FFF2-40B4-BE49-F238E27FC236}">
                <a16:creationId xmlns:a16="http://schemas.microsoft.com/office/drawing/2014/main" id="{B05C1B71-AE79-4B6A-B405-F60E9FADDA7B}"/>
              </a:ext>
            </a:extLst>
          </p:cNvPr>
          <p:cNvSpPr/>
          <p:nvPr/>
        </p:nvSpPr>
        <p:spPr>
          <a:xfrm>
            <a:off x="9646939" y="2982152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Directrice EJC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Marion Veugeois 70%</a:t>
            </a:r>
          </a:p>
        </p:txBody>
      </p:sp>
      <p:sp>
        <p:nvSpPr>
          <p:cNvPr id="24" name="Organigramme : Alternative 23">
            <a:extLst>
              <a:ext uri="{FF2B5EF4-FFF2-40B4-BE49-F238E27FC236}">
                <a16:creationId xmlns:a16="http://schemas.microsoft.com/office/drawing/2014/main" id="{49756694-0ADD-4CA7-9D80-F567DD96965F}"/>
              </a:ext>
            </a:extLst>
          </p:cNvPr>
          <p:cNvSpPr/>
          <p:nvPr/>
        </p:nvSpPr>
        <p:spPr>
          <a:xfrm>
            <a:off x="9646939" y="5100964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Responsable CAJ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Marjorie Oppliger 70%</a:t>
            </a:r>
          </a:p>
        </p:txBody>
      </p:sp>
      <p:sp>
        <p:nvSpPr>
          <p:cNvPr id="26" name="Organigramme : Alternative 25">
            <a:extLst>
              <a:ext uri="{FF2B5EF4-FFF2-40B4-BE49-F238E27FC236}">
                <a16:creationId xmlns:a16="http://schemas.microsoft.com/office/drawing/2014/main" id="{994CBC5A-21B4-4782-8F75-75D54EAD05AF}"/>
              </a:ext>
            </a:extLst>
          </p:cNvPr>
          <p:cNvSpPr/>
          <p:nvPr/>
        </p:nvSpPr>
        <p:spPr>
          <a:xfrm>
            <a:off x="373217" y="3805508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Concierge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Milan Samolovac 100%</a:t>
            </a:r>
          </a:p>
        </p:txBody>
      </p:sp>
      <p:sp>
        <p:nvSpPr>
          <p:cNvPr id="27" name="Organigramme : Alternative 26">
            <a:extLst>
              <a:ext uri="{FF2B5EF4-FFF2-40B4-BE49-F238E27FC236}">
                <a16:creationId xmlns:a16="http://schemas.microsoft.com/office/drawing/2014/main" id="{261D6CB0-6D2D-463B-AA58-61732690AE0E}"/>
              </a:ext>
            </a:extLst>
          </p:cNvPr>
          <p:cNvSpPr/>
          <p:nvPr/>
        </p:nvSpPr>
        <p:spPr>
          <a:xfrm>
            <a:off x="373217" y="4441653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Concierge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Manuel Lopez 100%</a:t>
            </a:r>
          </a:p>
        </p:txBody>
      </p:sp>
      <p:sp>
        <p:nvSpPr>
          <p:cNvPr id="28" name="Organigramme : Alternative 27">
            <a:extLst>
              <a:ext uri="{FF2B5EF4-FFF2-40B4-BE49-F238E27FC236}">
                <a16:creationId xmlns:a16="http://schemas.microsoft.com/office/drawing/2014/main" id="{FA019372-E8E3-4013-9585-59E7ED83B50B}"/>
              </a:ext>
            </a:extLst>
          </p:cNvPr>
          <p:cNvSpPr/>
          <p:nvPr/>
        </p:nvSpPr>
        <p:spPr>
          <a:xfrm>
            <a:off x="2476348" y="4452649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Secrétaire des constructions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Françoise Blaser 65%</a:t>
            </a:r>
          </a:p>
          <a:p>
            <a:pPr algn="ctr"/>
            <a:r>
              <a:rPr lang="fr-CH" sz="900" i="1" dirty="0">
                <a:solidFill>
                  <a:schemeClr val="tx1"/>
                </a:solidFill>
              </a:rPr>
              <a:t>Préposée AVS rempl. 5%</a:t>
            </a:r>
          </a:p>
        </p:txBody>
      </p:sp>
      <p:sp>
        <p:nvSpPr>
          <p:cNvPr id="29" name="Organigramme : Alternative 28">
            <a:extLst>
              <a:ext uri="{FF2B5EF4-FFF2-40B4-BE49-F238E27FC236}">
                <a16:creationId xmlns:a16="http://schemas.microsoft.com/office/drawing/2014/main" id="{B27A2FC1-ADE6-403C-AEA3-0F16D893A9AD}"/>
              </a:ext>
            </a:extLst>
          </p:cNvPr>
          <p:cNvSpPr/>
          <p:nvPr/>
        </p:nvSpPr>
        <p:spPr>
          <a:xfrm>
            <a:off x="2476348" y="3814820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Fontainier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Yohann Quadranti 100%</a:t>
            </a:r>
          </a:p>
        </p:txBody>
      </p:sp>
      <p:sp>
        <p:nvSpPr>
          <p:cNvPr id="30" name="Organigramme : Alternative 29">
            <a:extLst>
              <a:ext uri="{FF2B5EF4-FFF2-40B4-BE49-F238E27FC236}">
                <a16:creationId xmlns:a16="http://schemas.microsoft.com/office/drawing/2014/main" id="{499850A6-CC6A-4705-8601-758151E2F51A}"/>
              </a:ext>
            </a:extLst>
          </p:cNvPr>
          <p:cNvSpPr/>
          <p:nvPr/>
        </p:nvSpPr>
        <p:spPr>
          <a:xfrm>
            <a:off x="2476348" y="5108384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Cantonnier 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Pascal Minger 100%</a:t>
            </a:r>
          </a:p>
        </p:txBody>
      </p:sp>
      <p:sp>
        <p:nvSpPr>
          <p:cNvPr id="31" name="Organigramme : Alternative 30">
            <a:extLst>
              <a:ext uri="{FF2B5EF4-FFF2-40B4-BE49-F238E27FC236}">
                <a16:creationId xmlns:a16="http://schemas.microsoft.com/office/drawing/2014/main" id="{E1D89DE6-DF88-4C3A-8230-BC2A6169BBAB}"/>
              </a:ext>
            </a:extLst>
          </p:cNvPr>
          <p:cNvSpPr/>
          <p:nvPr/>
        </p:nvSpPr>
        <p:spPr>
          <a:xfrm>
            <a:off x="2476348" y="5764609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Cantonnier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Patrick Bessire 100%</a:t>
            </a:r>
          </a:p>
        </p:txBody>
      </p:sp>
      <p:cxnSp>
        <p:nvCxnSpPr>
          <p:cNvPr id="45" name="Connecteur : en angle 44">
            <a:extLst>
              <a:ext uri="{FF2B5EF4-FFF2-40B4-BE49-F238E27FC236}">
                <a16:creationId xmlns:a16="http://schemas.microsoft.com/office/drawing/2014/main" id="{36D3E6BB-3AA0-4D6D-955E-5B7680762BC9}"/>
              </a:ext>
            </a:extLst>
          </p:cNvPr>
          <p:cNvCxnSpPr>
            <a:cxnSpLocks/>
            <a:stCxn id="4" idx="2"/>
            <a:endCxn id="11" idx="0"/>
          </p:cNvCxnSpPr>
          <p:nvPr/>
        </p:nvCxnSpPr>
        <p:spPr>
          <a:xfrm rot="16200000" flipH="1">
            <a:off x="8343465" y="-739014"/>
            <a:ext cx="362305" cy="48012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 : en angle 47">
            <a:extLst>
              <a:ext uri="{FF2B5EF4-FFF2-40B4-BE49-F238E27FC236}">
                <a16:creationId xmlns:a16="http://schemas.microsoft.com/office/drawing/2014/main" id="{201AE00B-5538-4187-9268-BCB3E768D46D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rot="5400000">
            <a:off x="3516706" y="-781287"/>
            <a:ext cx="345543" cy="4869033"/>
          </a:xfrm>
          <a:prstGeom prst="bentConnector3">
            <a:avLst>
              <a:gd name="adj1" fmla="val 527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 : en angle 62">
            <a:extLst>
              <a:ext uri="{FF2B5EF4-FFF2-40B4-BE49-F238E27FC236}">
                <a16:creationId xmlns:a16="http://schemas.microsoft.com/office/drawing/2014/main" id="{B6649B71-DB48-4C10-B7AB-602240416FCE}"/>
              </a:ext>
            </a:extLst>
          </p:cNvPr>
          <p:cNvCxnSpPr>
            <a:cxnSpLocks/>
            <a:endCxn id="26" idx="0"/>
          </p:cNvCxnSpPr>
          <p:nvPr/>
        </p:nvCxnSpPr>
        <p:spPr>
          <a:xfrm rot="10800000" flipV="1">
            <a:off x="1254961" y="3673776"/>
            <a:ext cx="3707993" cy="13173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 : en angle 69">
            <a:extLst>
              <a:ext uri="{FF2B5EF4-FFF2-40B4-BE49-F238E27FC236}">
                <a16:creationId xmlns:a16="http://schemas.microsoft.com/office/drawing/2014/main" id="{82BC7572-1A4D-4352-8756-5FA485D8819B}"/>
              </a:ext>
            </a:extLst>
          </p:cNvPr>
          <p:cNvCxnSpPr>
            <a:cxnSpLocks/>
            <a:stCxn id="12" idx="2"/>
            <a:endCxn id="30" idx="3"/>
          </p:cNvCxnSpPr>
          <p:nvPr/>
        </p:nvCxnSpPr>
        <p:spPr>
          <a:xfrm rot="5400000">
            <a:off x="3667787" y="4075878"/>
            <a:ext cx="1867210" cy="72311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8F8C0D6A-24BA-4015-A5B4-618DE9917648}"/>
              </a:ext>
            </a:extLst>
          </p:cNvPr>
          <p:cNvCxnSpPr>
            <a:cxnSpLocks/>
          </p:cNvCxnSpPr>
          <p:nvPr/>
        </p:nvCxnSpPr>
        <p:spPr>
          <a:xfrm flipV="1">
            <a:off x="3168367" y="1661609"/>
            <a:ext cx="2479" cy="168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0CFCD7C3-FEFF-42CD-84C7-0DD745038935}"/>
              </a:ext>
            </a:extLst>
          </p:cNvPr>
          <p:cNvCxnSpPr>
            <a:cxnSpLocks/>
          </p:cNvCxnSpPr>
          <p:nvPr/>
        </p:nvCxnSpPr>
        <p:spPr>
          <a:xfrm flipV="1">
            <a:off x="5119395" y="1662873"/>
            <a:ext cx="2479" cy="168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D00B624D-B61C-41AE-8DC2-8F8EE2B04313}"/>
              </a:ext>
            </a:extLst>
          </p:cNvPr>
          <p:cNvCxnSpPr>
            <a:cxnSpLocks/>
          </p:cNvCxnSpPr>
          <p:nvPr/>
        </p:nvCxnSpPr>
        <p:spPr>
          <a:xfrm flipV="1">
            <a:off x="7127665" y="1654973"/>
            <a:ext cx="2479" cy="168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FFB9AB61-258A-448A-B294-F58A8E1ACE9B}"/>
              </a:ext>
            </a:extLst>
          </p:cNvPr>
          <p:cNvCxnSpPr>
            <a:cxnSpLocks/>
          </p:cNvCxnSpPr>
          <p:nvPr/>
        </p:nvCxnSpPr>
        <p:spPr>
          <a:xfrm flipV="1">
            <a:off x="8984440" y="1664713"/>
            <a:ext cx="2479" cy="168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8D4C8510-29C7-4517-96A1-A8554DB39041}"/>
              </a:ext>
            </a:extLst>
          </p:cNvPr>
          <p:cNvCxnSpPr>
            <a:cxnSpLocks/>
          </p:cNvCxnSpPr>
          <p:nvPr/>
        </p:nvCxnSpPr>
        <p:spPr>
          <a:xfrm>
            <a:off x="4223354" y="4085379"/>
            <a:ext cx="739596" cy="8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100">
            <a:extLst>
              <a:ext uri="{FF2B5EF4-FFF2-40B4-BE49-F238E27FC236}">
                <a16:creationId xmlns:a16="http://schemas.microsoft.com/office/drawing/2014/main" id="{46B346C1-BC1B-433A-B5C4-6477DDAF4E57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8012518" y="3241020"/>
            <a:ext cx="1634421" cy="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 : en angle 102">
            <a:extLst>
              <a:ext uri="{FF2B5EF4-FFF2-40B4-BE49-F238E27FC236}">
                <a16:creationId xmlns:a16="http://schemas.microsoft.com/office/drawing/2014/main" id="{D0AC7089-CE96-452D-BECF-3F0BADD1CE0C}"/>
              </a:ext>
            </a:extLst>
          </p:cNvPr>
          <p:cNvCxnSpPr>
            <a:cxnSpLocks/>
            <a:stCxn id="13" idx="2"/>
            <a:endCxn id="20" idx="3"/>
          </p:cNvCxnSpPr>
          <p:nvPr/>
        </p:nvCxnSpPr>
        <p:spPr>
          <a:xfrm rot="5400000">
            <a:off x="5781309" y="4787291"/>
            <a:ext cx="2517586" cy="5630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EE77AC69-7949-400A-8A9B-558155647655}"/>
              </a:ext>
            </a:extLst>
          </p:cNvPr>
          <p:cNvCxnSpPr>
            <a:cxnSpLocks/>
          </p:cNvCxnSpPr>
          <p:nvPr/>
        </p:nvCxnSpPr>
        <p:spPr>
          <a:xfrm>
            <a:off x="6983955" y="4092759"/>
            <a:ext cx="2343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829DCB69-67D2-4765-991B-6044C790E0EF}"/>
              </a:ext>
            </a:extLst>
          </p:cNvPr>
          <p:cNvCxnSpPr>
            <a:cxnSpLocks/>
          </p:cNvCxnSpPr>
          <p:nvPr/>
        </p:nvCxnSpPr>
        <p:spPr>
          <a:xfrm>
            <a:off x="6987760" y="4736036"/>
            <a:ext cx="2343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113">
            <a:extLst>
              <a:ext uri="{FF2B5EF4-FFF2-40B4-BE49-F238E27FC236}">
                <a16:creationId xmlns:a16="http://schemas.microsoft.com/office/drawing/2014/main" id="{43599861-AF47-4BB5-91DC-4446B8C61EDF}"/>
              </a:ext>
            </a:extLst>
          </p:cNvPr>
          <p:cNvCxnSpPr>
            <a:cxnSpLocks/>
          </p:cNvCxnSpPr>
          <p:nvPr/>
        </p:nvCxnSpPr>
        <p:spPr>
          <a:xfrm>
            <a:off x="6985593" y="5406258"/>
            <a:ext cx="2343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rganigramme : Alternative 129">
            <a:extLst>
              <a:ext uri="{FF2B5EF4-FFF2-40B4-BE49-F238E27FC236}">
                <a16:creationId xmlns:a16="http://schemas.microsoft.com/office/drawing/2014/main" id="{9A067E60-AEC7-483D-84A8-4A2F2EFE327B}"/>
              </a:ext>
            </a:extLst>
          </p:cNvPr>
          <p:cNvSpPr/>
          <p:nvPr/>
        </p:nvSpPr>
        <p:spPr>
          <a:xfrm>
            <a:off x="8143153" y="1845887"/>
            <a:ext cx="1763486" cy="943968"/>
          </a:xfrm>
          <a:prstGeom prst="flowChartAlternateProcess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bg1"/>
                </a:solidFill>
              </a:rPr>
              <a:t>Bernard </a:t>
            </a:r>
            <a:r>
              <a:rPr lang="fr-CH" sz="900" b="1" dirty="0" err="1">
                <a:solidFill>
                  <a:schemeClr val="bg1"/>
                </a:solidFill>
              </a:rPr>
              <a:t>Merkelbach</a:t>
            </a:r>
            <a:r>
              <a:rPr lang="fr-CH" sz="900" b="1" dirty="0">
                <a:solidFill>
                  <a:schemeClr val="bg1"/>
                </a:solidFill>
              </a:rPr>
              <a:t>, </a:t>
            </a:r>
            <a:r>
              <a:rPr lang="fr-CH" sz="800" b="1" dirty="0">
                <a:solidFill>
                  <a:schemeClr val="bg1"/>
                </a:solidFill>
              </a:rPr>
              <a:t>Conseiller</a:t>
            </a:r>
            <a:endParaRPr lang="fr-CH" sz="1000" b="1" dirty="0">
              <a:solidFill>
                <a:schemeClr val="bg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Œuvres sociales ; CAJ ; animation culturelle et embellissement </a:t>
            </a:r>
            <a:endParaRPr lang="fr-CH" sz="900" b="1" dirty="0">
              <a:solidFill>
                <a:schemeClr val="tx1"/>
              </a:solidFill>
            </a:endParaRPr>
          </a:p>
          <a:p>
            <a:pPr algn="ctr"/>
            <a:endParaRPr lang="fr-CH" sz="500" dirty="0">
              <a:solidFill>
                <a:schemeClr val="tx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1er mandat 1.3.2023 – 31.12.2026</a:t>
            </a:r>
          </a:p>
        </p:txBody>
      </p:sp>
      <p:sp>
        <p:nvSpPr>
          <p:cNvPr id="134" name="Organigramme : Alternative 133">
            <a:extLst>
              <a:ext uri="{FF2B5EF4-FFF2-40B4-BE49-F238E27FC236}">
                <a16:creationId xmlns:a16="http://schemas.microsoft.com/office/drawing/2014/main" id="{BB1F9B72-2CF8-4CF3-B271-3EFFB330313B}"/>
              </a:ext>
            </a:extLst>
          </p:cNvPr>
          <p:cNvSpPr/>
          <p:nvPr/>
        </p:nvSpPr>
        <p:spPr>
          <a:xfrm>
            <a:off x="4246061" y="1830348"/>
            <a:ext cx="1763486" cy="950176"/>
          </a:xfrm>
          <a:prstGeom prst="flowChartAlternateProcess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000" b="1" dirty="0">
                <a:solidFill>
                  <a:schemeClr val="bg1"/>
                </a:solidFill>
              </a:rPr>
              <a:t>Stephan Eicher, Conseiller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Finances ; RH ; industries ; assurances ; promotion économique</a:t>
            </a:r>
          </a:p>
          <a:p>
            <a:pPr algn="ctr"/>
            <a:endParaRPr lang="fr-CH" sz="500" dirty="0">
              <a:solidFill>
                <a:schemeClr val="tx1"/>
              </a:solidFill>
            </a:endParaRP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2</a:t>
            </a:r>
            <a:r>
              <a:rPr lang="fr-CH" sz="900" baseline="30000" dirty="0">
                <a:solidFill>
                  <a:schemeClr val="tx1"/>
                </a:solidFill>
              </a:rPr>
              <a:t>ème</a:t>
            </a:r>
            <a:r>
              <a:rPr lang="fr-CH" sz="900" dirty="0">
                <a:solidFill>
                  <a:schemeClr val="tx1"/>
                </a:solidFill>
              </a:rPr>
              <a:t> mandat 1.1.2021 – 31.12.2024</a:t>
            </a:r>
          </a:p>
        </p:txBody>
      </p:sp>
      <p:cxnSp>
        <p:nvCxnSpPr>
          <p:cNvPr id="177" name="Connecteur droit 176">
            <a:extLst>
              <a:ext uri="{FF2B5EF4-FFF2-40B4-BE49-F238E27FC236}">
                <a16:creationId xmlns:a16="http://schemas.microsoft.com/office/drawing/2014/main" id="{079C8950-35E9-4EC8-A576-845BBCD0DC84}"/>
              </a:ext>
            </a:extLst>
          </p:cNvPr>
          <p:cNvCxnSpPr>
            <a:cxnSpLocks/>
          </p:cNvCxnSpPr>
          <p:nvPr/>
        </p:nvCxnSpPr>
        <p:spPr>
          <a:xfrm>
            <a:off x="4226458" y="4785796"/>
            <a:ext cx="739596" cy="8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rganigramme : Alternative 57">
            <a:extLst>
              <a:ext uri="{FF2B5EF4-FFF2-40B4-BE49-F238E27FC236}">
                <a16:creationId xmlns:a16="http://schemas.microsoft.com/office/drawing/2014/main" id="{DE923E1F-38E7-4B4D-8E80-1E16110A2324}"/>
              </a:ext>
            </a:extLst>
          </p:cNvPr>
          <p:cNvSpPr/>
          <p:nvPr/>
        </p:nvSpPr>
        <p:spPr>
          <a:xfrm>
            <a:off x="9646939" y="3521062"/>
            <a:ext cx="1763486" cy="511718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Animatrices EJC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Mélanie Mirante 37%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Elodie Vuilleumier 36%</a:t>
            </a:r>
          </a:p>
        </p:txBody>
      </p:sp>
      <p:sp>
        <p:nvSpPr>
          <p:cNvPr id="59" name="Organigramme : Alternative 58">
            <a:extLst>
              <a:ext uri="{FF2B5EF4-FFF2-40B4-BE49-F238E27FC236}">
                <a16:creationId xmlns:a16="http://schemas.microsoft.com/office/drawing/2014/main" id="{A5230999-A7D4-443A-BA8B-36F9748557A0}"/>
              </a:ext>
            </a:extLst>
          </p:cNvPr>
          <p:cNvSpPr/>
          <p:nvPr/>
        </p:nvSpPr>
        <p:spPr>
          <a:xfrm>
            <a:off x="9646939" y="4032780"/>
            <a:ext cx="1763486" cy="404239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Personnel auxiliaire EJC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Mégane Zürcher 51%</a:t>
            </a:r>
          </a:p>
        </p:txBody>
      </p:sp>
      <p:sp>
        <p:nvSpPr>
          <p:cNvPr id="60" name="Organigramme : Alternative 59">
            <a:extLst>
              <a:ext uri="{FF2B5EF4-FFF2-40B4-BE49-F238E27FC236}">
                <a16:creationId xmlns:a16="http://schemas.microsoft.com/office/drawing/2014/main" id="{15D8744F-7E7A-442A-9AFF-5E47DA2BD2B8}"/>
              </a:ext>
            </a:extLst>
          </p:cNvPr>
          <p:cNvSpPr/>
          <p:nvPr/>
        </p:nvSpPr>
        <p:spPr>
          <a:xfrm>
            <a:off x="9646939" y="5641908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Animatrice CAJ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Noémie Millotte 60%</a:t>
            </a:r>
          </a:p>
        </p:txBody>
      </p:sp>
      <p:sp>
        <p:nvSpPr>
          <p:cNvPr id="47" name="Organigramme : Alternative 46">
            <a:extLst>
              <a:ext uri="{FF2B5EF4-FFF2-40B4-BE49-F238E27FC236}">
                <a16:creationId xmlns:a16="http://schemas.microsoft.com/office/drawing/2014/main" id="{965AC2EF-EB0E-4E52-96C3-BAFA63607A7B}"/>
              </a:ext>
            </a:extLst>
          </p:cNvPr>
          <p:cNvSpPr/>
          <p:nvPr/>
        </p:nvSpPr>
        <p:spPr>
          <a:xfrm>
            <a:off x="9659639" y="4514065"/>
            <a:ext cx="1763486" cy="437272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Apprentie Assistante socio-éducative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Jamie Lee Schwendeler</a:t>
            </a:r>
          </a:p>
        </p:txBody>
      </p:sp>
      <p:cxnSp>
        <p:nvCxnSpPr>
          <p:cNvPr id="50" name="Connecteur : en angle 49">
            <a:extLst>
              <a:ext uri="{FF2B5EF4-FFF2-40B4-BE49-F238E27FC236}">
                <a16:creationId xmlns:a16="http://schemas.microsoft.com/office/drawing/2014/main" id="{94CB3F32-4DC1-43FD-9A15-C6FA01B7488D}"/>
              </a:ext>
            </a:extLst>
          </p:cNvPr>
          <p:cNvCxnSpPr>
            <a:cxnSpLocks/>
            <a:stCxn id="21" idx="3"/>
            <a:endCxn id="47" idx="3"/>
          </p:cNvCxnSpPr>
          <p:nvPr/>
        </p:nvCxnSpPr>
        <p:spPr>
          <a:xfrm>
            <a:off x="11410425" y="3244809"/>
            <a:ext cx="12700" cy="1487892"/>
          </a:xfrm>
          <a:prstGeom prst="bentConnector3">
            <a:avLst>
              <a:gd name="adj1" fmla="val 19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 : en angle 53">
            <a:extLst>
              <a:ext uri="{FF2B5EF4-FFF2-40B4-BE49-F238E27FC236}">
                <a16:creationId xmlns:a16="http://schemas.microsoft.com/office/drawing/2014/main" id="{2BD04F87-6CBF-41FC-98B0-44CF699983A3}"/>
              </a:ext>
            </a:extLst>
          </p:cNvPr>
          <p:cNvCxnSpPr>
            <a:cxnSpLocks/>
            <a:stCxn id="24" idx="3"/>
            <a:endCxn id="32" idx="3"/>
          </p:cNvCxnSpPr>
          <p:nvPr/>
        </p:nvCxnSpPr>
        <p:spPr>
          <a:xfrm>
            <a:off x="11410425" y="5363621"/>
            <a:ext cx="12700" cy="1090648"/>
          </a:xfrm>
          <a:prstGeom prst="bentConnector3">
            <a:avLst>
              <a:gd name="adj1" fmla="val 19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 : en angle 8">
            <a:extLst>
              <a:ext uri="{FF2B5EF4-FFF2-40B4-BE49-F238E27FC236}">
                <a16:creationId xmlns:a16="http://schemas.microsoft.com/office/drawing/2014/main" id="{790EFA1E-5857-B578-DC73-7B121979EFE2}"/>
              </a:ext>
            </a:extLst>
          </p:cNvPr>
          <p:cNvCxnSpPr>
            <a:cxnSpLocks/>
            <a:stCxn id="12" idx="2"/>
            <a:endCxn id="31" idx="3"/>
          </p:cNvCxnSpPr>
          <p:nvPr/>
        </p:nvCxnSpPr>
        <p:spPr>
          <a:xfrm rot="5400000">
            <a:off x="3339675" y="4403990"/>
            <a:ext cx="2523435" cy="72311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 : en angle 24">
            <a:extLst>
              <a:ext uri="{FF2B5EF4-FFF2-40B4-BE49-F238E27FC236}">
                <a16:creationId xmlns:a16="http://schemas.microsoft.com/office/drawing/2014/main" id="{7A579286-DA11-6619-921A-A53A47DCE4D5}"/>
              </a:ext>
            </a:extLst>
          </p:cNvPr>
          <p:cNvCxnSpPr>
            <a:cxnSpLocks/>
            <a:endCxn id="27" idx="3"/>
          </p:cNvCxnSpPr>
          <p:nvPr/>
        </p:nvCxnSpPr>
        <p:spPr>
          <a:xfrm rot="5400000">
            <a:off x="1730376" y="4080101"/>
            <a:ext cx="1030537" cy="217881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rganigramme : Alternative 37">
            <a:extLst>
              <a:ext uri="{FF2B5EF4-FFF2-40B4-BE49-F238E27FC236}">
                <a16:creationId xmlns:a16="http://schemas.microsoft.com/office/drawing/2014/main" id="{E26AB2F2-4099-15FC-2F8F-AB0DC82AD87A}"/>
              </a:ext>
            </a:extLst>
          </p:cNvPr>
          <p:cNvSpPr/>
          <p:nvPr/>
        </p:nvSpPr>
        <p:spPr>
          <a:xfrm>
            <a:off x="373217" y="5100965"/>
            <a:ext cx="1763486" cy="525314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Apprenti empl. d’exploitation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Noah von Allmen</a:t>
            </a:r>
          </a:p>
        </p:txBody>
      </p:sp>
      <p:cxnSp>
        <p:nvCxnSpPr>
          <p:cNvPr id="39" name="Connecteur : en angle 38">
            <a:extLst>
              <a:ext uri="{FF2B5EF4-FFF2-40B4-BE49-F238E27FC236}">
                <a16:creationId xmlns:a16="http://schemas.microsoft.com/office/drawing/2014/main" id="{97F0B76A-3294-323F-A858-B2A4793B09E8}"/>
              </a:ext>
            </a:extLst>
          </p:cNvPr>
          <p:cNvCxnSpPr>
            <a:cxnSpLocks/>
            <a:stCxn id="26" idx="1"/>
            <a:endCxn id="38" idx="1"/>
          </p:cNvCxnSpPr>
          <p:nvPr/>
        </p:nvCxnSpPr>
        <p:spPr>
          <a:xfrm rot="10800000" flipV="1">
            <a:off x="373217" y="4068164"/>
            <a:ext cx="12700" cy="1295457"/>
          </a:xfrm>
          <a:prstGeom prst="bentConnector3">
            <a:avLst>
              <a:gd name="adj1" fmla="val 75385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 : en angle 42">
            <a:extLst>
              <a:ext uri="{FF2B5EF4-FFF2-40B4-BE49-F238E27FC236}">
                <a16:creationId xmlns:a16="http://schemas.microsoft.com/office/drawing/2014/main" id="{5FD66284-A9DE-15B7-8806-FC0C5A661AF4}"/>
              </a:ext>
            </a:extLst>
          </p:cNvPr>
          <p:cNvCxnSpPr>
            <a:cxnSpLocks/>
            <a:stCxn id="16" idx="1"/>
            <a:endCxn id="20" idx="1"/>
          </p:cNvCxnSpPr>
          <p:nvPr/>
        </p:nvCxnSpPr>
        <p:spPr>
          <a:xfrm rot="10800000" flipH="1" flipV="1">
            <a:off x="5226692" y="4743064"/>
            <a:ext cx="21769" cy="1331174"/>
          </a:xfrm>
          <a:prstGeom prst="bentConnector3">
            <a:avLst>
              <a:gd name="adj1" fmla="val -58339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AEB701B-E25C-4406-3FFA-E4C2EF4EEB13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 flipV="1">
            <a:off x="5844693" y="3241020"/>
            <a:ext cx="279300" cy="1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rganigramme : Alternative 31">
            <a:extLst>
              <a:ext uri="{FF2B5EF4-FFF2-40B4-BE49-F238E27FC236}">
                <a16:creationId xmlns:a16="http://schemas.microsoft.com/office/drawing/2014/main" id="{A09E23C0-7E3A-22E3-4DF3-7BF91EC9912C}"/>
              </a:ext>
            </a:extLst>
          </p:cNvPr>
          <p:cNvSpPr/>
          <p:nvPr/>
        </p:nvSpPr>
        <p:spPr>
          <a:xfrm>
            <a:off x="9659639" y="6227842"/>
            <a:ext cx="1763486" cy="452853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900" b="1" dirty="0">
                <a:solidFill>
                  <a:schemeClr val="tx1"/>
                </a:solidFill>
              </a:rPr>
              <a:t>Apprenti Assistant socio-éducatif</a:t>
            </a:r>
          </a:p>
          <a:p>
            <a:pPr algn="ctr"/>
            <a:r>
              <a:rPr lang="fr-CH" sz="900" dirty="0">
                <a:solidFill>
                  <a:schemeClr val="tx1"/>
                </a:solidFill>
              </a:rPr>
              <a:t>Vainquer Diumbo</a:t>
            </a:r>
          </a:p>
        </p:txBody>
      </p:sp>
      <p:cxnSp>
        <p:nvCxnSpPr>
          <p:cNvPr id="42" name="Connecteur : en angle 41">
            <a:extLst>
              <a:ext uri="{FF2B5EF4-FFF2-40B4-BE49-F238E27FC236}">
                <a16:creationId xmlns:a16="http://schemas.microsoft.com/office/drawing/2014/main" id="{0C78E42A-8A2A-3ED9-F832-935C182BCE80}"/>
              </a:ext>
            </a:extLst>
          </p:cNvPr>
          <p:cNvCxnSpPr>
            <a:cxnSpLocks/>
            <a:stCxn id="13" idx="3"/>
            <a:endCxn id="24" idx="1"/>
          </p:cNvCxnSpPr>
          <p:nvPr/>
        </p:nvCxnSpPr>
        <p:spPr>
          <a:xfrm>
            <a:off x="8012518" y="3241020"/>
            <a:ext cx="1634421" cy="2122601"/>
          </a:xfrm>
          <a:prstGeom prst="bentConnector3">
            <a:avLst>
              <a:gd name="adj1" fmla="val 7964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4699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Grand écran</PresentationFormat>
  <Paragraphs>81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Sunier</dc:creator>
  <cp:lastModifiedBy>Julie Lienhard</cp:lastModifiedBy>
  <cp:revision>28</cp:revision>
  <dcterms:created xsi:type="dcterms:W3CDTF">2023-01-11T08:39:00Z</dcterms:created>
  <dcterms:modified xsi:type="dcterms:W3CDTF">2023-11-08T13:10:48Z</dcterms:modified>
</cp:coreProperties>
</file>